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comments/comment1.xml" ContentType="application/vnd.openxmlformats-officedocument.presentationml.comment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94" r:id="rId12"/>
    <p:sldId id="267" r:id="rId13"/>
    <p:sldId id="268" r:id="rId14"/>
    <p:sldId id="269" r:id="rId15"/>
    <p:sldId id="270" r:id="rId16"/>
    <p:sldId id="271" r:id="rId17"/>
    <p:sldId id="297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98" r:id="rId26"/>
    <p:sldId id="299" r:id="rId27"/>
    <p:sldId id="300" r:id="rId28"/>
    <p:sldId id="302" r:id="rId29"/>
    <p:sldId id="301" r:id="rId30"/>
    <p:sldId id="279" r:id="rId31"/>
    <p:sldId id="295" r:id="rId32"/>
    <p:sldId id="280" r:id="rId33"/>
    <p:sldId id="282" r:id="rId34"/>
    <p:sldId id="281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6" r:id="rId45"/>
    <p:sldId id="293" r:id="rId46"/>
    <p:sldId id="29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94"/>
            <p14:sldId id="267"/>
            <p14:sldId id="268"/>
            <p14:sldId id="269"/>
            <p14:sldId id="270"/>
            <p14:sldId id="271"/>
            <p14:sldId id="297"/>
            <p14:sldId id="272"/>
          </p14:sldIdLst>
        </p14:section>
        <p14:section name="How to measure" id="{3811F3A5-BA1A-4FA9-BA4E-341B7DFCA8AC}">
          <p14:sldIdLst>
            <p14:sldId id="273"/>
            <p14:sldId id="274"/>
            <p14:sldId id="275"/>
            <p14:sldId id="276"/>
            <p14:sldId id="277"/>
            <p14:sldId id="278"/>
            <p14:sldId id="298"/>
            <p14:sldId id="299"/>
            <p14:sldId id="300"/>
            <p14:sldId id="302"/>
            <p14:sldId id="301"/>
          </p14:sldIdLst>
        </p14:section>
        <p14:section name="How to decide" id="{28576E66-8737-4465-BAF6-98D70D05F0A3}">
          <p14:sldIdLst>
            <p14:sldId id="279"/>
            <p14:sldId id="295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6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esztesz Margaritisz" initials="OM" lastIdx="1" clrIdx="0">
    <p:extLst>
      <p:ext uri="{19B8F6BF-5375-455C-9EA6-DF929625EA0E}">
        <p15:presenceInfo xmlns:p15="http://schemas.microsoft.com/office/powerpoint/2012/main" userId="S::Oresztesz_Margaritisz@epam.com::9546b524-c676-49af-8b4b-4df711cda4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F66"/>
    <a:srgbClr val="FFFFCC"/>
    <a:srgbClr val="FFFFFF"/>
    <a:srgbClr val="00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71833" autoAdjust="0"/>
  </p:normalViewPr>
  <p:slideViewPr>
    <p:cSldViewPr snapToGrid="0">
      <p:cViewPr varScale="1">
        <p:scale>
          <a:sx n="48" d="100"/>
          <a:sy n="48" d="100"/>
        </p:scale>
        <p:origin x="123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1828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5T10:39:38.110" idx="1">
    <p:pos x="10" y="10"/>
    <p:text>Can be removed?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9A6818-5C7E-4807-B2A4-FAB3FE14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C5DC-7A77-4488-87FD-4C988DCC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181F-4966-4FD1-8907-96F2C614C14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D328-DFB0-4359-A980-4E87CDD11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086C-A66F-46E2-8DF8-0342C637D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5246-0571-4A43-A0A0-7FAB83FD1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Under 1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7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58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87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Set-based design: “Deliver as fast as possible”</a:t>
            </a:r>
          </a:p>
          <a:p>
            <a:r>
              <a:rPr lang="en-US" dirty="0"/>
              <a:t>Last responsible moment: “Decide as late as possible”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Combine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</a:rPr>
              <a:t>TODO: 1:30</a:t>
            </a:r>
          </a:p>
          <a:p>
            <a:endParaRPr lang="en-US" dirty="0"/>
          </a:p>
          <a:p>
            <a:r>
              <a:rPr lang="en-US" dirty="0"/>
              <a:t>OWN STORY: Workaround &amp; Parallel in the last day of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r>
              <a:rPr lang="en-US" dirty="0"/>
              <a:t>DevOps =&gt; sync up for solution. OPS side difficult / easy on DEV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endParaRPr lang="en-US" dirty="0"/>
          </a:p>
          <a:p>
            <a:r>
              <a:rPr lang="en-US" dirty="0"/>
              <a:t>TODO: 2:00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68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OF A BAD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35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Noise OWN STORY: 3 syntactic sugar libraries for same purpose (commons, guava)</a:t>
            </a:r>
          </a:p>
          <a:p>
            <a:r>
              <a:rPr lang="en-US" dirty="0"/>
              <a:t>TODO: 1:30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25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“how to position your technology stack in the given job market”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63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seconds and 30 seconds make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4567E-C55E-4DEC-9562-3C391AE87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64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6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106EF607-2499-4A6A-BD85-21455F16FC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69669"/>
            <a:ext cx="1581150" cy="35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3EE706F-4C72-4E09-B565-29E9F2F9F3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69669"/>
            <a:ext cx="1581150" cy="35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64D335-2AA0-4C0D-A6EA-7BD74DEA20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69669"/>
            <a:ext cx="1581150" cy="35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3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7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abstracta.us/blog/software-testing/code-analysis-part-2-analyzing-code-with-sonarqube/" TargetMode="External"/><Relationship Id="rId13" Type="http://schemas.openxmlformats.org/officeDocument/2006/relationships/hyperlink" Target="https://www.goodreads.com/book/show/26329.Emotional_Intelligence" TargetMode="External"/><Relationship Id="rId3" Type="http://schemas.openxmlformats.org/officeDocument/2006/relationships/hyperlink" Target="http://mcfunley.com/choose-boring-technology" TargetMode="External"/><Relationship Id="rId7" Type="http://schemas.openxmlformats.org/officeDocument/2006/relationships/hyperlink" Target="https://www.cvedetails.com/" TargetMode="External"/><Relationship Id="rId12" Type="http://schemas.openxmlformats.org/officeDocument/2006/relationships/hyperlink" Target="https://dzone.com/articles/lean-tools-options-thinking" TargetMode="External"/><Relationship Id="rId2" Type="http://schemas.openxmlformats.org/officeDocument/2006/relationships/hyperlink" Target="https://slooowdown.wordpress.com/2012/02/05/summary-of-how-we-decide-by-jonah-lehrer-summarised-by-paul-arnold-trainer-facilitator-paul_arnoldme-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sights.stackoverflow.com/" TargetMode="External"/><Relationship Id="rId11" Type="http://schemas.openxmlformats.org/officeDocument/2006/relationships/hyperlink" Target="https://dzone.com/articles/lean-tools-making-decisions" TargetMode="External"/><Relationship Id="rId5" Type="http://schemas.openxmlformats.org/officeDocument/2006/relationships/hyperlink" Target="https://softwareengineering.stackexchange.com/questions/270595/how-to-make-significant-technical-decisions-given-very-little-time/270598" TargetMode="External"/><Relationship Id="rId10" Type="http://schemas.openxmlformats.org/officeDocument/2006/relationships/hyperlink" Target="https://ykode.id/software-engineering-wisdom-9fa1b27a826d" TargetMode="External"/><Relationship Id="rId4" Type="http://schemas.openxmlformats.org/officeDocument/2006/relationships/hyperlink" Target="https://www.linkedin.com/pulse/technical-decisions-series-multitracking-set-based-papadimitriou/" TargetMode="External"/><Relationship Id="rId9" Type="http://schemas.openxmlformats.org/officeDocument/2006/relationships/hyperlink" Target="https://trends.google.h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6A31EA-D6D2-42C9-BBDD-8F4C58BFDE6C}"/>
              </a:ext>
            </a:extLst>
          </p:cNvPr>
          <p:cNvSpPr/>
          <p:nvPr/>
        </p:nvSpPr>
        <p:spPr>
          <a:xfrm>
            <a:off x="11595652" y="159026"/>
            <a:ext cx="410818" cy="397565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>
                <a:shade val="50000"/>
                <a:alpha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09"/>
    </mc:Choice>
    <mc:Fallback xmlns="">
      <p:transition spd="slow" advTm="15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B3FDE-6F2E-4FEF-A55B-F4CA6379A34D}"/>
              </a:ext>
            </a:extLst>
          </p:cNvPr>
          <p:cNvSpPr txBox="1"/>
          <p:nvPr/>
        </p:nvSpPr>
        <p:spPr>
          <a:xfrm>
            <a:off x="1341783" y="1212574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54CE019-4DCD-4488-A27A-DC5E22F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metrics would you use to aid your technical decisions? (11)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66736F-011D-4C33-8097-48A861E75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Roi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Class fan out </a:t>
            </a:r>
            <a:r>
              <a:rPr lang="en-US" sz="3800" dirty="0" err="1"/>
              <a:t>compl</a:t>
            </a:r>
            <a:r>
              <a:rPr lang="en-US" sz="3800" dirty="0"/>
              <a:t>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time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What's the effort (dev-</a:t>
            </a:r>
            <a:r>
              <a:rPr lang="en-US" sz="3800" dirty="0" err="1"/>
              <a:t>tim</a:t>
            </a:r>
            <a:r>
              <a:rPr lang="en-US" sz="3800" dirty="0"/>
              <a:t>) required to revert it or use something else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pros vs cons, feedback from communities/ppl.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Tech debts introduced (in days) / time to implement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added transitive dependencies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Size of community supporting that stuff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successful projects using the same technology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Commit rate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Maturity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Performance degradation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 err="1"/>
              <a:t>NPath</a:t>
            </a:r>
            <a:r>
              <a:rPr lang="en-US" sz="3800" dirty="0"/>
              <a:t> complexity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011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980043" y="2012207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2364549" y="4666363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228353" y="936910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652151" y="1445170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5410558" y="327819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1770984" y="3653410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6A47-3119-4710-92AF-618D6D6A80F2}"/>
              </a:ext>
            </a:extLst>
          </p:cNvPr>
          <p:cNvSpPr txBox="1"/>
          <p:nvPr/>
        </p:nvSpPr>
        <p:spPr>
          <a:xfrm>
            <a:off x="7586654" y="4314626"/>
            <a:ext cx="3254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7274FF70-FB95-4B71-84A4-52A2A4CE6AD0}"/>
              </a:ext>
            </a:extLst>
          </p:cNvPr>
          <p:cNvSpPr/>
          <p:nvPr/>
        </p:nvSpPr>
        <p:spPr>
          <a:xfrm rot="21285438">
            <a:off x="6993089" y="3301673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9657">
        <p15:prstTrans prst="drape"/>
      </p:transition>
    </mc:Choice>
    <mc:Fallback xmlns="">
      <p:transition spd="slow" advTm="9657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7699">
        <p15:prstTrans prst="drape"/>
      </p:transition>
    </mc:Choice>
    <mc:Fallback xmlns="">
      <p:transition spd="slow" advTm="276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68E802-84C5-4BCE-8A89-FFE3314B3B90}"/>
              </a:ext>
            </a:extLst>
          </p:cNvPr>
          <p:cNvSpPr txBox="1"/>
          <p:nvPr/>
        </p:nvSpPr>
        <p:spPr>
          <a:xfrm>
            <a:off x="7044948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82F16E-F663-4152-9DC7-5182A2C38B0C}"/>
              </a:ext>
            </a:extLst>
          </p:cNvPr>
          <p:cNvCxnSpPr>
            <a:cxnSpLocks/>
          </p:cNvCxnSpPr>
          <p:nvPr/>
        </p:nvCxnSpPr>
        <p:spPr>
          <a:xfrm flipH="1" flipV="1">
            <a:off x="7044949" y="4194316"/>
            <a:ext cx="866599" cy="73859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3928">
        <p15:prstTrans prst="drape"/>
      </p:transition>
    </mc:Choice>
    <mc:Fallback xmlns="">
      <p:transition spd="slow" advTm="339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79 -0.31319 L 2.5E-6 -4.44444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564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10" grpId="0"/>
      <p:bldP spid="1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45080" y="350194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839704" y="3501944"/>
            <a:ext cx="880551" cy="9990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3308730" y="5297689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security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768341" y="4295453"/>
            <a:ext cx="508914" cy="84672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1" y="2571562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2" y="2953531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8020367" y="668461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 flipV="1">
            <a:off x="7057066" y="1423434"/>
            <a:ext cx="1222913" cy="128500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9128">
        <p15:prstTrans prst="drape"/>
      </p:transition>
    </mc:Choice>
    <mc:Fallback xmlns="">
      <p:transition spd="slow" advTm="491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993 0.3419 L 4.58333E-6 -1.85185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1710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302 -0.05324 L -4.375E-6 -7.40741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266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41 -0.31505 L -3.75E-6 3.7037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1574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403884" y="96801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30137" y="213918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snowflakes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108037-FFED-4368-8BAE-A8340E5BC2C9}"/>
              </a:ext>
            </a:extLst>
          </p:cNvPr>
          <p:cNvSpPr txBox="1"/>
          <p:nvPr/>
        </p:nvSpPr>
        <p:spPr>
          <a:xfrm>
            <a:off x="7359543" y="4620451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testing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644637-5463-487E-A214-0823792EF4C1}"/>
              </a:ext>
            </a:extLst>
          </p:cNvPr>
          <p:cNvCxnSpPr>
            <a:cxnSpLocks/>
          </p:cNvCxnSpPr>
          <p:nvPr/>
        </p:nvCxnSpPr>
        <p:spPr>
          <a:xfrm flipH="1" flipV="1">
            <a:off x="7496156" y="3903274"/>
            <a:ext cx="997982" cy="5546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5742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3731">
        <p15:prstTrans prst="drape"/>
      </p:transition>
    </mc:Choice>
    <mc:Fallback xmlns="">
      <p:transition spd="slow" advTm="63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-3.33333E-6 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-2.29167E-6 3.7037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28 -0.21343 L 4.58333E-6 4.8148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1067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30" grpId="0"/>
      <p:bldP spid="3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655901"/>
              <a:chOff x="2165040" y="-2178827"/>
              <a:chExt cx="10027802" cy="778064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5" cy="76388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8" y="1985281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30" y="5201709"/>
                <a:ext cx="2738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2908286"/>
            <a:chOff x="1633325" y="958232"/>
            <a:chExt cx="9533766" cy="419494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2088467" y="4418448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038" y="4086771"/>
              <a:ext cx="516511" cy="208680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1124">
        <p15:prstTrans prst="peelOff"/>
      </p:transition>
    </mc:Choice>
    <mc:Fallback xmlns="">
      <p:transition spd="slow" advTm="21124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88"/>
    </mc:Choice>
    <mc:Fallback xmlns="">
      <p:transition spd="slow" advTm="14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9640" y="1704341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Docker swarm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445760" y="168910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6684962" y="170434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Kubernetes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929958" y="2792328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445760" y="2777088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6684962" y="2792963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929640" y="4969572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445442" y="4954332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6684644" y="4970203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3C02096-1E67-4273-B2F0-ABB63F2B7E87}"/>
              </a:ext>
            </a:extLst>
          </p:cNvPr>
          <p:cNvSpPr txBox="1">
            <a:spLocks/>
          </p:cNvSpPr>
          <p:nvPr/>
        </p:nvSpPr>
        <p:spPr>
          <a:xfrm>
            <a:off x="929640" y="388095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Maven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4992E1E4-D8B3-486F-BE8B-B05C908598F3}"/>
              </a:ext>
            </a:extLst>
          </p:cNvPr>
          <p:cNvSpPr/>
          <p:nvPr/>
        </p:nvSpPr>
        <p:spPr>
          <a:xfrm>
            <a:off x="5445442" y="386571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63D8708-DC37-48E1-9CBD-8A03E0A07C97}"/>
              </a:ext>
            </a:extLst>
          </p:cNvPr>
          <p:cNvSpPr txBox="1">
            <a:spLocks/>
          </p:cNvSpPr>
          <p:nvPr/>
        </p:nvSpPr>
        <p:spPr>
          <a:xfrm>
            <a:off x="6684644" y="38815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Gradle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55"/>
    </mc:Choice>
    <mc:Fallback xmlns="">
      <p:transition spd="slow" advTm="37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6" grpId="0"/>
      <p:bldP spid="17" grpId="0" animBg="1"/>
      <p:bldP spid="18" grpId="0"/>
      <p:bldP spid="19" grpId="0"/>
      <p:bldP spid="20" grpId="0" animBg="1"/>
      <p:bldP spid="21" grpId="0"/>
      <p:bldP spid="25" grpId="0"/>
      <p:bldP spid="26" grpId="0" animBg="1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01"/>
    </mc:Choice>
    <mc:Fallback xmlns="">
      <p:transition spd="slow" advTm="31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97"/>
    </mc:Choice>
    <mc:Fallback xmlns="">
      <p:transition spd="slow" advTm="22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2"/>
    </mc:Choice>
    <mc:Fallback xmlns="">
      <p:transition spd="slow" advTm="9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1"/>
    </mc:Choice>
    <mc:Fallback xmlns="">
      <p:transition spd="slow" advTm="20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44"/>
    </mc:Choice>
    <mc:Fallback xmlns="">
      <p:transition spd="slow" advTm="18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30" y="1564640"/>
            <a:ext cx="8382340" cy="4707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916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3"/>
    </mc:Choice>
    <mc:Fallback xmlns="">
      <p:transition spd="slow" advTm="13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VS</a:t>
            </a:r>
            <a:endParaRPr 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655901"/>
              <a:chOff x="2165040" y="-2178827"/>
              <a:chExt cx="10027802" cy="778064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5" cy="76388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8" y="1985281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30" y="5201709"/>
                <a:ext cx="2738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2908286"/>
            <a:chOff x="1633325" y="958232"/>
            <a:chExt cx="9533766" cy="419494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2088467" y="4418448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038" y="4086771"/>
              <a:ext cx="516511" cy="208680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26090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1124">
        <p15:prstTrans prst="peelOff"/>
      </p:transition>
    </mc:Choice>
    <mc:Fallback xmlns="">
      <p:transition spd="slow" advTm="21124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3023671"/>
            <a:chOff x="270077" y="1131046"/>
            <a:chExt cx="9732311" cy="535464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3"/>
              <a:ext cx="2636955" cy="92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rgbClr val="FFFF99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8" y="1131046"/>
              <a:ext cx="2636955" cy="6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7" y="1131046"/>
              <a:ext cx="2636955" cy="6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114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4000"/>
                    </a:schemeClr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>
                      <a:alpha val="14000"/>
                    </a:schemeClr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3" cy="114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8"/>
              <a:ext cx="2738223" cy="6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66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791797"/>
            <a:chOff x="2441862" y="744276"/>
            <a:chExt cx="7723142" cy="557693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rgbClr val="FFFF99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rgbClr val="FFFF99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29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73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129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15000"/>
                  </a:schemeClr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816587"/>
              <a:chOff x="2165040" y="-2178827"/>
              <a:chExt cx="10027802" cy="8049174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>
                        <a:alpha val="20000"/>
                      </a:schemeClr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>
                      <a:alpha val="20000"/>
                    </a:schemeClr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lumMod val="98000"/>
                        <a:alpha val="15000"/>
                      </a:schemeClr>
                    </a:gs>
                    <a:gs pos="100000">
                      <a:schemeClr val="bg1">
                        <a:lumMod val="50000"/>
                        <a:alpha val="5000"/>
                      </a:schemeClr>
                    </a:gs>
                  </a:gsLst>
                  <a:lin ang="2700000" scaled="1"/>
                  <a:tileRect/>
                </a:gradFill>
                <a:prstDash val="solid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934612 w 2286205"/>
                          <a:gd name="connsiteY0" fmla="*/ 0 h 867190"/>
                          <a:gd name="connsiteX1" fmla="*/ 2286205 w 2286205"/>
                          <a:gd name="connsiteY1" fmla="*/ 468829 h 867190"/>
                          <a:gd name="connsiteX2" fmla="*/ 1104785 w 2286205"/>
                          <a:gd name="connsiteY2" fmla="*/ 866212 h 867190"/>
                          <a:gd name="connsiteX3" fmla="*/ 2468 w 2286205"/>
                          <a:gd name="connsiteY3" fmla="*/ 530139 h 867190"/>
                          <a:gd name="connsiteX4" fmla="*/ 1043109 w 2286205"/>
                          <a:gd name="connsiteY4" fmla="*/ 132571 h 8671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286205" h="867190" extrusionOk="0">
                            <a:moveTo>
                              <a:pt x="934612" y="0"/>
                            </a:moveTo>
                            <a:cubicBezTo>
                              <a:pt x="1514273" y="-31239"/>
                              <a:pt x="2245019" y="251354"/>
                              <a:pt x="2286205" y="468829"/>
                            </a:cubicBezTo>
                            <a:cubicBezTo>
                              <a:pt x="2300761" y="704825"/>
                              <a:pt x="1832590" y="851975"/>
                              <a:pt x="1104785" y="866212"/>
                            </a:cubicBezTo>
                            <a:cubicBezTo>
                              <a:pt x="335801" y="891609"/>
                              <a:pt x="38013" y="722902"/>
                              <a:pt x="2468" y="530139"/>
                            </a:cubicBezTo>
                            <a:cubicBezTo>
                              <a:pt x="-77864" y="319624"/>
                              <a:pt x="457770" y="139876"/>
                              <a:pt x="1043109" y="132571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66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6" cy="210652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7" y="1985281"/>
                <a:ext cx="2636953" cy="66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29" y="5201709"/>
                <a:ext cx="2738224" cy="66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1182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2908286"/>
            <a:chOff x="1633325" y="958232"/>
            <a:chExt cx="9533766" cy="419494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15000"/>
                    </a:schemeClr>
                  </a:gs>
                  <a:gs pos="100000">
                    <a:schemeClr val="bg1">
                      <a:lumMod val="50000"/>
                      <a:alpha val="5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2088467" y="4418448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no</a:t>
              </a:r>
              <a:r>
                <a:rPr lang="en-US" dirty="0">
                  <a:solidFill>
                    <a:schemeClr val="bg1">
                      <a:alpha val="20000"/>
                    </a:schemeClr>
                  </a:solidFill>
                  <a:latin typeface="Kristen ITC" panose="03050502040202030202" pitchFamily="66" charset="0"/>
                </a:rPr>
                <a:t> </a:t>
              </a:r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038" y="4086771"/>
              <a:ext cx="516511" cy="208680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884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124">
        <p:fade/>
      </p:transition>
    </mc:Choice>
    <mc:Fallback xmlns="">
      <p:transition spd="med" advTm="2112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57"/>
    </mc:Choice>
    <mc:Fallback xmlns="">
      <p:transition spd="slow" advTm="7285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C05BDE-8DE9-4E3B-8B84-44068247CDAB}"/>
              </a:ext>
            </a:extLst>
          </p:cNvPr>
          <p:cNvSpPr/>
          <p:nvPr/>
        </p:nvSpPr>
        <p:spPr>
          <a:xfrm>
            <a:off x="11595652" y="159026"/>
            <a:ext cx="410818" cy="397565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>
                <a:shade val="50000"/>
                <a:alpha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9"/>
    </mc:Choice>
    <mc:Fallback xmlns="">
      <p:transition spd="slow" advTm="11969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2A0793-24F7-4E6A-855F-19AA9D72DB80}"/>
              </a:ext>
            </a:extLst>
          </p:cNvPr>
          <p:cNvSpPr txBox="1"/>
          <p:nvPr/>
        </p:nvSpPr>
        <p:spPr>
          <a:xfrm>
            <a:off x="1381539" y="1490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40D3E-7976-4BBB-B345-C39817F6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make technical decisions? (32)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1AD5A-A6D5-4528-821C-849825592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past project experiences - 63%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framework defaults - 9%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 well defined process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totally ad-hoc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architect / tech-lead 's call - 13%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"</a:t>
            </a:r>
            <a:r>
              <a:rPr lang="en-US" dirty="0" err="1"/>
              <a:t>Stackoverflow</a:t>
            </a:r>
            <a:r>
              <a:rPr lang="en-US" dirty="0"/>
              <a:t> it" and just include it in my PR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other (prefer not to tell) - 6%</a:t>
            </a:r>
          </a:p>
        </p:txBody>
      </p:sp>
    </p:spTree>
    <p:extLst>
      <p:ext uri="{BB962C8B-B14F-4D97-AF65-F5344CB8AC3E}">
        <p14:creationId xmlns:p14="http://schemas.microsoft.com/office/powerpoint/2010/main" val="1339230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7AA0B-D334-4E99-9466-3CCB52AE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6BABE-037B-482D-B8B4-3B81E6DA7710}"/>
              </a:ext>
            </a:extLst>
          </p:cNvPr>
          <p:cNvGrpSpPr/>
          <p:nvPr/>
        </p:nvGrpSpPr>
        <p:grpSpPr>
          <a:xfrm>
            <a:off x="4764156" y="1569553"/>
            <a:ext cx="4187687" cy="5109199"/>
            <a:chOff x="4764156" y="1569553"/>
            <a:chExt cx="4187687" cy="51091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CFE68-F736-4ACF-B02A-52D39D845652}"/>
                </a:ext>
              </a:extLst>
            </p:cNvPr>
            <p:cNvSpPr/>
            <p:nvPr/>
          </p:nvSpPr>
          <p:spPr>
            <a:xfrm>
              <a:off x="7659758" y="1569553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0ADD2-A9EB-4DCA-B332-68A837C81D58}"/>
                </a:ext>
              </a:extLst>
            </p:cNvPr>
            <p:cNvSpPr/>
            <p:nvPr/>
          </p:nvSpPr>
          <p:spPr>
            <a:xfrm>
              <a:off x="8014253" y="3583057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281969-7F06-44BE-9EB6-CEE620CB4EB1}"/>
                </a:ext>
              </a:extLst>
            </p:cNvPr>
            <p:cNvSpPr/>
            <p:nvPr/>
          </p:nvSpPr>
          <p:spPr>
            <a:xfrm>
              <a:off x="4764156" y="5772289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5B63FC-770D-46CE-8F19-2848BFF4ADE1}"/>
                </a:ext>
              </a:extLst>
            </p:cNvPr>
            <p:cNvSpPr/>
            <p:nvPr/>
          </p:nvSpPr>
          <p:spPr>
            <a:xfrm>
              <a:off x="6718856" y="5119448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2306A-2610-4DD2-A0EA-007245DDA15E}"/>
              </a:ext>
            </a:extLst>
          </p:cNvPr>
          <p:cNvGrpSpPr/>
          <p:nvPr/>
        </p:nvGrpSpPr>
        <p:grpSpPr>
          <a:xfrm>
            <a:off x="3826566" y="2022785"/>
            <a:ext cx="4187687" cy="3825122"/>
            <a:chOff x="3826566" y="2022785"/>
            <a:chExt cx="4187687" cy="382512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5C1925-41BF-4C63-A833-2C916281B40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 flipV="1">
              <a:off x="4248979" y="2022785"/>
              <a:ext cx="3410779" cy="662781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403FA-D2C9-43D0-B0A2-214BE7748A8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177748" y="2895116"/>
              <a:ext cx="3836505" cy="11411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F97D5A-A4F3-4DDD-BF3B-F7539B64B4AF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4053935" y="3154223"/>
              <a:ext cx="2802228" cy="20979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43C6B-076E-4526-B57A-DCC8B4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6" y="3328089"/>
              <a:ext cx="1287694" cy="2519818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4444367-D724-4320-A71B-80647F7CF3BA}"/>
              </a:ext>
            </a:extLst>
          </p:cNvPr>
          <p:cNvSpPr/>
          <p:nvPr/>
        </p:nvSpPr>
        <p:spPr>
          <a:xfrm>
            <a:off x="2917135" y="2022784"/>
            <a:ext cx="1331844" cy="1325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776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74"/>
    </mc:Choice>
    <mc:Fallback xmlns="">
      <p:transition spd="slow" advTm="19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913A-911D-4C92-A1FC-F45B7B8B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79" y="575441"/>
            <a:ext cx="3974241" cy="570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DE0AF-5EA3-467D-96F9-9589EFCDBD6C}"/>
              </a:ext>
            </a:extLst>
          </p:cNvPr>
          <p:cNvSpPr txBox="1"/>
          <p:nvPr/>
        </p:nvSpPr>
        <p:spPr>
          <a:xfrm rot="623277">
            <a:off x="5201478" y="1500809"/>
            <a:ext cx="2401956" cy="24300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491134"/>
              </a:avLst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42795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84"/>
    </mc:Choice>
    <mc:Fallback xmlns="">
      <p:transition spd="slow" advTm="18184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1F-F7CE-4780-8157-72FD27C8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290A-CCD8-4AFF-B3F3-73C814812143}"/>
              </a:ext>
            </a:extLst>
          </p:cNvPr>
          <p:cNvSpPr txBox="1"/>
          <p:nvPr/>
        </p:nvSpPr>
        <p:spPr>
          <a:xfrm>
            <a:off x="2817955" y="2237904"/>
            <a:ext cx="6267550" cy="238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SET-BASED DESIGN</a:t>
            </a: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RESPONSIBLE MOMENT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257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12"/>
    </mc:Choice>
    <mc:Fallback xmlns="">
      <p:transition spd="slow" advTm="23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F4AA-4469-4579-829E-0C57564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B7637-BDB7-45D7-B067-7F3F35D8D14A}"/>
              </a:ext>
            </a:extLst>
          </p:cNvPr>
          <p:cNvSpPr txBox="1"/>
          <p:nvPr/>
        </p:nvSpPr>
        <p:spPr>
          <a:xfrm>
            <a:off x="2014786" y="2179266"/>
            <a:ext cx="8162427" cy="2499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206833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2863379-47AD-4557-A9CF-1E455362D355}"/>
              </a:ext>
            </a:extLst>
          </p:cNvPr>
          <p:cNvSpPr/>
          <p:nvPr/>
        </p:nvSpPr>
        <p:spPr>
          <a:xfrm>
            <a:off x="3051398" y="1525169"/>
            <a:ext cx="3549670" cy="3311804"/>
          </a:xfrm>
          <a:prstGeom prst="ellipse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DFC7D0-2B5E-44BB-903A-7242ACC58C3B}"/>
              </a:ext>
            </a:extLst>
          </p:cNvPr>
          <p:cNvSpPr/>
          <p:nvPr/>
        </p:nvSpPr>
        <p:spPr>
          <a:xfrm>
            <a:off x="5590932" y="1525169"/>
            <a:ext cx="3549670" cy="3311804"/>
          </a:xfrm>
          <a:prstGeom prst="ellipse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E99960-2F68-48DF-BFB6-ECF07E979E1B}"/>
              </a:ext>
            </a:extLst>
          </p:cNvPr>
          <p:cNvSpPr/>
          <p:nvPr/>
        </p:nvSpPr>
        <p:spPr>
          <a:xfrm>
            <a:off x="4321165" y="3181071"/>
            <a:ext cx="3549670" cy="3311804"/>
          </a:xfrm>
          <a:prstGeom prst="ellipse">
            <a:avLst/>
          </a:prstGeom>
          <a:solidFill>
            <a:srgbClr val="00FF99">
              <a:alpha val="33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A77E9-A08F-44A5-B93B-54E66E084F11}"/>
              </a:ext>
            </a:extLst>
          </p:cNvPr>
          <p:cNvSpPr txBox="1"/>
          <p:nvPr/>
        </p:nvSpPr>
        <p:spPr>
          <a:xfrm rot="19220242">
            <a:off x="3419929" y="1890291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CHEAPEST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0531B-148B-427F-B81F-A84676E650F4}"/>
              </a:ext>
            </a:extLst>
          </p:cNvPr>
          <p:cNvSpPr txBox="1"/>
          <p:nvPr/>
        </p:nvSpPr>
        <p:spPr>
          <a:xfrm rot="2664820">
            <a:off x="6313145" y="1934497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FASTEST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09C64-6F93-4D3C-B0DA-FD966562A38E}"/>
              </a:ext>
            </a:extLst>
          </p:cNvPr>
          <p:cNvSpPr txBox="1"/>
          <p:nvPr/>
        </p:nvSpPr>
        <p:spPr>
          <a:xfrm>
            <a:off x="4915584" y="3774184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EASIEST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8915E-4D59-4385-AEDF-8B96EFD4795B}"/>
              </a:ext>
            </a:extLst>
          </p:cNvPr>
          <p:cNvSpPr txBox="1"/>
          <p:nvPr/>
        </p:nvSpPr>
        <p:spPr>
          <a:xfrm>
            <a:off x="5774024" y="2977564"/>
            <a:ext cx="507871" cy="1331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39DE8F7-7AE6-46B8-8A27-0EBCFC6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58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14"/>
    </mc:Choice>
    <mc:Fallback xmlns="">
      <p:transition spd="slow" advTm="65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9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Responsible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3535010" y="1879381"/>
            <a:ext cx="5121980" cy="33304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parallel dependencies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interfaces &amp; abstractions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feature toggles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40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61"/>
    </mc:Choice>
    <mc:Fallback xmlns="">
      <p:transition spd="slow" advTm="81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1D1-A9FD-4817-A0C0-0E4E522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KEY INGREDIENT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C2BBFF-EF2D-4151-A198-FFEA239F5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0522" y="1690688"/>
            <a:ext cx="5830956" cy="4752228"/>
          </a:xfrm>
          <a:prstGeom prst="rect">
            <a:avLst/>
          </a:pr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081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06"/>
    </mc:Choice>
    <mc:Fallback xmlns="">
      <p:transition spd="slow" advTm="28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D0DE66-9EEC-4A1C-8D55-AC2BE652AAE7}"/>
              </a:ext>
            </a:extLst>
          </p:cNvPr>
          <p:cNvGrpSpPr/>
          <p:nvPr/>
        </p:nvGrpSpPr>
        <p:grpSpPr>
          <a:xfrm>
            <a:off x="2069351" y="663516"/>
            <a:ext cx="8053298" cy="5530968"/>
            <a:chOff x="2163877" y="663516"/>
            <a:chExt cx="8053298" cy="5530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72AF3F-FC04-4167-881A-94BA4EF3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877" y="663516"/>
              <a:ext cx="3658854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C7AB3-1144-49EF-99E8-84700B9C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615" y="663516"/>
              <a:ext cx="3601560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007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19"/>
    </mc:Choice>
    <mc:Fallback xmlns="">
      <p:transition spd="slow" advTm="2921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472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merge two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1711626" y="1690688"/>
            <a:ext cx="8768747" cy="3705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Work as a team!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Use your intuition wisely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Remember: breadth-first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Be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CALM</a:t>
            </a: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 &amp;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COLLABORATIVE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0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655"/>
    </mc:Choice>
    <mc:Fallback xmlns="">
      <p:transition spd="slow" advTm="156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DE1753-4839-4D97-B2D3-691634ECA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-496957"/>
            <a:ext cx="8329562" cy="815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E1568-5CBC-491C-9C0E-4520C03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9451">
            <a:off x="3458818" y="435570"/>
            <a:ext cx="5675244" cy="1325563"/>
          </a:xfrm>
        </p:spPr>
        <p:txBody>
          <a:bodyPr>
            <a:prstTxWarp prst="textFadeLeft">
              <a:avLst>
                <a:gd name="adj" fmla="val 7891"/>
              </a:avLst>
            </a:prstTxWarp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Awesome Decision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Making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474-BAC7-42FB-8944-49C81BA1BA8F}"/>
              </a:ext>
            </a:extLst>
          </p:cNvPr>
          <p:cNvSpPr txBox="1"/>
          <p:nvPr/>
        </p:nvSpPr>
        <p:spPr>
          <a:xfrm rot="175492">
            <a:off x="2942508" y="1885411"/>
            <a:ext cx="6207571" cy="4186909"/>
          </a:xfrm>
          <a:prstGeom prst="rect">
            <a:avLst/>
          </a:prstGeom>
          <a:noFill/>
        </p:spPr>
        <p:txBody>
          <a:bodyPr wrap="none" rtlCol="0" anchor="ctr">
            <a:prstTxWarp prst="textFadeLeft">
              <a:avLst>
                <a:gd name="adj" fmla="val 5841"/>
              </a:avLst>
            </a:prstTxWarp>
            <a:spAutoFit/>
          </a:bodyPr>
          <a:lstStyle/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Get away from computers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Pick 4-7 metrics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Brainstorm     alternatives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Collect measures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Rate from 1-5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Disagreement      LEAN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2E1C7B-F50B-409A-A2C1-93C8839080DB}"/>
              </a:ext>
            </a:extLst>
          </p:cNvPr>
          <p:cNvSpPr/>
          <p:nvPr/>
        </p:nvSpPr>
        <p:spPr>
          <a:xfrm rot="170723">
            <a:off x="6291930" y="3438005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06F171-8965-47E7-ADEC-69D1C83C9648}"/>
              </a:ext>
            </a:extLst>
          </p:cNvPr>
          <p:cNvSpPr/>
          <p:nvPr/>
        </p:nvSpPr>
        <p:spPr>
          <a:xfrm rot="170723">
            <a:off x="6821553" y="5661459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205FE-6FFB-45EE-9492-85F5CA1867D3}"/>
              </a:ext>
            </a:extLst>
          </p:cNvPr>
          <p:cNvSpPr/>
          <p:nvPr/>
        </p:nvSpPr>
        <p:spPr>
          <a:xfrm rot="198248">
            <a:off x="6690477" y="4789243"/>
            <a:ext cx="624234" cy="52482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25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870"/>
    </mc:Choice>
    <mc:Fallback xmlns="">
      <p:transition spd="slow" advTm="192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A865D6-83C1-40FE-B67F-69B41FFD77F5}"/>
              </a:ext>
            </a:extLst>
          </p:cNvPr>
          <p:cNvGrpSpPr/>
          <p:nvPr/>
        </p:nvGrpSpPr>
        <p:grpSpPr>
          <a:xfrm>
            <a:off x="3386784" y="-387430"/>
            <a:ext cx="5687774" cy="7632859"/>
            <a:chOff x="4612704" y="-387430"/>
            <a:chExt cx="5687774" cy="76328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2C3F5E-44E2-423A-87FB-FA151BACA596}"/>
                </a:ext>
              </a:extLst>
            </p:cNvPr>
            <p:cNvSpPr txBox="1"/>
            <p:nvPr/>
          </p:nvSpPr>
          <p:spPr>
            <a:xfrm>
              <a:off x="4612704" y="2832651"/>
              <a:ext cx="7649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</a:rPr>
                <a:t>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/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9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8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585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1"/>
    </mc:Choice>
    <mc:Fallback xmlns="">
      <p:transition spd="slow" advTm="863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2498252" y="4390833"/>
            <a:ext cx="71954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IT’S </a:t>
            </a:r>
            <a:r>
              <a:rPr lang="en-US" sz="6600" b="1" dirty="0">
                <a:solidFill>
                  <a:schemeClr val="bg1"/>
                </a:solidFill>
              </a:rPr>
              <a:t>NOT</a:t>
            </a:r>
            <a:r>
              <a:rPr lang="en-US" sz="6600" dirty="0">
                <a:solidFill>
                  <a:schemeClr val="bg1"/>
                </a:solidFill>
              </a:rPr>
              <a:t> TECHNICAL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CE631-A2D8-4A3B-ACC4-5F385EA99621}"/>
              </a:ext>
            </a:extLst>
          </p:cNvPr>
          <p:cNvSpPr/>
          <p:nvPr/>
        </p:nvSpPr>
        <p:spPr>
          <a:xfrm>
            <a:off x="8331315" y="2650068"/>
            <a:ext cx="21443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WHAT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D521C8-552C-45D4-BC32-184032FAA8F3}"/>
              </a:ext>
            </a:extLst>
          </p:cNvPr>
          <p:cNvSpPr/>
          <p:nvPr/>
        </p:nvSpPr>
        <p:spPr>
          <a:xfrm>
            <a:off x="1715978" y="1455607"/>
            <a:ext cx="58601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b="1" dirty="0">
                <a:solidFill>
                  <a:schemeClr val="bg1"/>
                </a:solidFill>
              </a:rPr>
              <a:t>HOW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C223BB-2E4C-46F9-BF30-279CC29EDD40}"/>
              </a:ext>
            </a:extLst>
          </p:cNvPr>
          <p:cNvSpPr/>
          <p:nvPr/>
        </p:nvSpPr>
        <p:spPr>
          <a:xfrm>
            <a:off x="7264997" y="1924966"/>
            <a:ext cx="106631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</a:rPr>
              <a:t>&gt;</a:t>
            </a:r>
            <a:endParaRPr lang="en-US" sz="13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26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63"/>
    </mc:Choice>
    <mc:Fallback xmlns="">
      <p:transition spd="slow" advTm="24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4139374" y="2105561"/>
            <a:ext cx="3913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592951" y="738577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18614" y="4262147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4208995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96698-2F9B-48CD-A0F1-9CF2EEB0C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53" y="1488837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How we decide (book summary)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Choose Boring Technology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Set-based design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How to make technical decisions given very little time?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6"/>
              </a:rPr>
              <a:t>Stackoverflow</a:t>
            </a:r>
            <a:r>
              <a:rPr lang="en-US" dirty="0">
                <a:solidFill>
                  <a:schemeClr val="bg1"/>
                </a:solidFill>
                <a:hlinkClick r:id="rId6"/>
              </a:rPr>
              <a:t> Insights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CVE Details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Analyzing code with SonarQube in 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9"/>
              </a:rPr>
              <a:t>Google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0"/>
              </a:rPr>
              <a:t>Software Engineering Wisdom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1"/>
              </a:rPr>
              <a:t>Lean Tools: Making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2"/>
              </a:rPr>
              <a:t>Lean Tools: Options Thinking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13"/>
              </a:rPr>
              <a:t>Emotional Intelligence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8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 rot="620935"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6824870" y="2014331"/>
              <a:ext cx="4084811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“… let’s implement our own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FRAMEWORK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for that!!!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12"/>
    </mc:Choice>
    <mc:Fallback xmlns="">
      <p:transition spd="slow" advTm="38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47"/>
    </mc:Choice>
    <mc:Fallback xmlns="">
      <p:transition spd="slow" advTm="2144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19"/>
    </mc:Choice>
    <mc:Fallback xmlns="">
      <p:transition spd="slow" advTm="117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3892">
        <p15:prstTrans prst="crush"/>
      </p:transition>
    </mc:Choice>
    <mc:Fallback xmlns="">
      <p:transition spd="slow" advTm="13892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94"/>
    </mc:Choice>
    <mc:Fallback xmlns="">
      <p:transition spd="slow" advTm="2589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5.5|2.4|2.2|2.8|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8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6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.1|1.9|2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9.3|7.5|16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8.1|45.8|21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14.9|29.7|32.6|7.9|69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3.7|31.8|19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8.4|3.3|3.1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5.2|9.8|1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5.4|5.2|3.8|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8|6|2.6|13.4|2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1|14.1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D8D8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</TotalTime>
  <Words>822</Words>
  <Application>Microsoft Office PowerPoint</Application>
  <PresentationFormat>Widescreen</PresentationFormat>
  <Paragraphs>314</Paragraphs>
  <Slides>46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Arial Black</vt:lpstr>
      <vt:lpstr>Calibri</vt:lpstr>
      <vt:lpstr>Calibri Light</vt:lpstr>
      <vt:lpstr>Cambria Math</vt:lpstr>
      <vt:lpstr>Consolas</vt:lpstr>
      <vt:lpstr>Kristen ITC</vt:lpstr>
      <vt:lpstr>Office Theme</vt:lpstr>
      <vt:lpstr>HOW TO MAKE TECHNICAL DECISIONS?</vt:lpstr>
      <vt:lpstr>Examples</vt:lpstr>
      <vt:lpstr>PowerPoint Presentation</vt:lpstr>
      <vt:lpstr>… let me help</vt:lpstr>
      <vt:lpstr>We all have war stories</vt:lpstr>
      <vt:lpstr>PowerPoint Presentation</vt:lpstr>
      <vt:lpstr>PowerPoint Presentation</vt:lpstr>
      <vt:lpstr>PowerPoint Presentation</vt:lpstr>
      <vt:lpstr>SOLVES THE RIGHT PROBLEM</vt:lpstr>
      <vt:lpstr>METRICS</vt:lpstr>
      <vt:lpstr>What metrics would you use to aid your technical decisions? (11)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Security</vt:lpstr>
      <vt:lpstr>PowerPoint Presentation</vt:lpstr>
      <vt:lpstr>PowerPoint Presentation</vt:lpstr>
      <vt:lpstr>PowerPoint Presentation</vt:lpstr>
      <vt:lpstr>PowerPoint Presentation</vt:lpstr>
      <vt:lpstr>… but this is about HOW</vt:lpstr>
      <vt:lpstr>How do you make technical decisions? (32)</vt:lpstr>
      <vt:lpstr>Breadth-First</vt:lpstr>
      <vt:lpstr>PowerPoint Presentation</vt:lpstr>
      <vt:lpstr>LEAN</vt:lpstr>
      <vt:lpstr>Set-Based Design</vt:lpstr>
      <vt:lpstr>Set-Based Design</vt:lpstr>
      <vt:lpstr>Last Responsible Moment</vt:lpstr>
      <vt:lpstr>MISSING KEY INGREDIENT</vt:lpstr>
      <vt:lpstr>PowerPoint Presentation</vt:lpstr>
      <vt:lpstr>Decision Making</vt:lpstr>
      <vt:lpstr>Awesome Decision Making Recipe</vt:lpstr>
      <vt:lpstr>PowerPoint Presentation</vt:lpstr>
      <vt:lpstr>PowerPoint Presentation</vt:lpstr>
      <vt:lpstr>PowerPoint Presentation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183</cp:revision>
  <dcterms:created xsi:type="dcterms:W3CDTF">2018-07-24T14:16:13Z</dcterms:created>
  <dcterms:modified xsi:type="dcterms:W3CDTF">2020-03-04T07:48:52Z</dcterms:modified>
</cp:coreProperties>
</file>